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F3902-A48F-4727-B92F-766C05590570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7F108-5635-45BA-8D79-5FCADD6205A0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7BFE9-6084-4213-BCB1-1D103C6FB7E7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A0423-CAF5-4325-8A3C-A2D138233B69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243786" cy="2798773"/>
          </a:xfrm>
        </p:spPr>
        <p:txBody>
          <a:bodyPr>
            <a:normAutofit/>
          </a:bodyPr>
          <a:lstStyle/>
          <a:p>
            <a:r>
              <a:rPr lang="it-IT" sz="6600" dirty="0" smtClean="0">
                <a:solidFill>
                  <a:srgbClr val="C00000"/>
                </a:solidFill>
                <a:latin typeface="Bahnschrift SemiBold Condensed" pitchFamily="34" charset="0"/>
              </a:rPr>
              <a:t>LA VIOLENZA </a:t>
            </a:r>
            <a:r>
              <a:rPr lang="it-IT" sz="6600" dirty="0" err="1" smtClean="0">
                <a:solidFill>
                  <a:srgbClr val="C00000"/>
                </a:solidFill>
                <a:latin typeface="Bahnschrift SemiBold Condensed" pitchFamily="34" charset="0"/>
              </a:rPr>
              <a:t>DI</a:t>
            </a:r>
            <a:r>
              <a:rPr lang="it-IT" sz="6600" dirty="0" smtClean="0">
                <a:solidFill>
                  <a:srgbClr val="C00000"/>
                </a:solidFill>
                <a:latin typeface="Bahnschrift SemiBold Condensed" pitchFamily="34" charset="0"/>
              </a:rPr>
              <a:t> GENERE </a:t>
            </a:r>
            <a:endParaRPr lang="it-IT" sz="6600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42908" y="1214422"/>
            <a:ext cx="5729270" cy="535785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chemeClr val="bg1"/>
                </a:solidFill>
                <a:latin typeface="Bell MT" pitchFamily="18" charset="0"/>
              </a:rPr>
              <a:t>    La </a:t>
            </a:r>
            <a:r>
              <a:rPr lang="it-IT" dirty="0">
                <a:solidFill>
                  <a:schemeClr val="bg1"/>
                </a:solidFill>
                <a:latin typeface="Bell MT" pitchFamily="18" charset="0"/>
              </a:rPr>
              <a:t>violenza di genere è caratterizzata da </a:t>
            </a:r>
            <a:r>
              <a:rPr lang="it-IT" dirty="0" smtClean="0">
                <a:solidFill>
                  <a:schemeClr val="bg1"/>
                </a:solidFill>
                <a:latin typeface="Bell MT" pitchFamily="18" charset="0"/>
              </a:rPr>
              <a:t>una serie </a:t>
            </a:r>
            <a:r>
              <a:rPr lang="it-IT" dirty="0">
                <a:solidFill>
                  <a:schemeClr val="bg1"/>
                </a:solidFill>
                <a:latin typeface="Bell MT" pitchFamily="18" charset="0"/>
              </a:rPr>
              <a:t>distinta di azioni fisiche, sessuali, </a:t>
            </a:r>
            <a:r>
              <a:rPr lang="it-IT" dirty="0" smtClean="0">
                <a:solidFill>
                  <a:schemeClr val="bg1"/>
                </a:solidFill>
                <a:latin typeface="Bell MT" pitchFamily="18" charset="0"/>
              </a:rPr>
              <a:t>di coercizione </a:t>
            </a:r>
            <a:r>
              <a:rPr lang="it-IT" dirty="0">
                <a:solidFill>
                  <a:schemeClr val="bg1"/>
                </a:solidFill>
                <a:latin typeface="Bell MT" pitchFamily="18" charset="0"/>
              </a:rPr>
              <a:t>economica e psicologica che hanno luogo all’interno di una relazione intima attuale o passata. Si tratta di una serie di condotte che comportano nel breve e nel lungo tempo un danno sia di natura fisica sia di tipo psicologico ed </a:t>
            </a:r>
            <a:r>
              <a:rPr lang="it-IT" dirty="0" smtClean="0">
                <a:solidFill>
                  <a:schemeClr val="bg1"/>
                </a:solidFill>
                <a:latin typeface="Bell MT" pitchFamily="18" charset="0"/>
              </a:rPr>
              <a:t>esistenziale. Spesso la violenza di genere è un’ espressione adoperata come sinonimo di violenza sulle donne, perché la maggior parte di queste violazioni riguarda il genere femminile.</a:t>
            </a:r>
            <a:endParaRPr lang="it-IT" dirty="0">
              <a:solidFill>
                <a:schemeClr val="bg1"/>
              </a:solidFill>
              <a:latin typeface="Bell MT" pitchFamily="18" charset="0"/>
            </a:endParaRPr>
          </a:p>
        </p:txBody>
      </p:sp>
      <p:pic>
        <p:nvPicPr>
          <p:cNvPr id="11268" name="Picture 4" descr="Sfondo Nero Con Rosa Ros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-1571660"/>
            <a:ext cx="3500430" cy="6477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6182" y="0"/>
            <a:ext cx="5357818" cy="1143000"/>
          </a:xfrm>
        </p:spPr>
        <p:txBody>
          <a:bodyPr>
            <a:normAutofit fontScale="90000"/>
          </a:bodyPr>
          <a:lstStyle/>
          <a:p>
            <a:r>
              <a:rPr lang="it-IT" sz="5400" b="1" dirty="0" smtClean="0">
                <a:solidFill>
                  <a:srgbClr val="C00000"/>
                </a:solidFill>
                <a:latin typeface="Bahnschrift SemiBold Condensed" pitchFamily="34" charset="0"/>
                <a:cs typeface="MV Boli" pitchFamily="2" charset="0"/>
              </a:rPr>
              <a:t>VIOLENZA  SULLE DONNE</a:t>
            </a:r>
            <a:endParaRPr lang="it-IT" sz="5400" b="1" dirty="0">
              <a:solidFill>
                <a:srgbClr val="C00000"/>
              </a:solidFill>
              <a:latin typeface="Bahnschrift SemiBold Condensed" pitchFamily="34" charset="0"/>
              <a:cs typeface="MV Boli" pitchFamily="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14876" y="1285860"/>
            <a:ext cx="4429124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400" b="1" dirty="0">
                <a:solidFill>
                  <a:schemeClr val="bg1"/>
                </a:solidFill>
                <a:latin typeface="Bell MT" pitchFamily="18" charset="0"/>
                <a:cs typeface="MV Boli" pitchFamily="2" charset="0"/>
              </a:rPr>
              <a:t>Si può considerare violenza ogni forma di abuso di potere e controllo che si può manifestare come sopruso fisico, sessuale, psicologico, economico, violenza assistita e di matrice </a:t>
            </a:r>
            <a:r>
              <a:rPr lang="it-IT" sz="2400" b="1" dirty="0" smtClean="0">
                <a:solidFill>
                  <a:schemeClr val="bg1"/>
                </a:solidFill>
                <a:latin typeface="Bell MT" pitchFamily="18" charset="0"/>
                <a:cs typeface="MV Boli" pitchFamily="2" charset="0"/>
              </a:rPr>
              <a:t>religiosa.</a:t>
            </a:r>
            <a:r>
              <a:rPr lang="it-IT" sz="2400" b="1" dirty="0">
                <a:solidFill>
                  <a:schemeClr val="bg1"/>
                </a:solidFill>
                <a:latin typeface="Bell MT" pitchFamily="18" charset="0"/>
                <a:cs typeface="MV Boli" pitchFamily="2" charset="0"/>
              </a:rPr>
              <a:t> </a:t>
            </a:r>
            <a:r>
              <a:rPr lang="it-IT" sz="2400" b="1" dirty="0" smtClean="0">
                <a:solidFill>
                  <a:schemeClr val="bg1"/>
                </a:solidFill>
                <a:latin typeface="Bell MT" pitchFamily="18" charset="0"/>
                <a:cs typeface="MV Boli" pitchFamily="2" charset="0"/>
              </a:rPr>
              <a:t>Sono 89 al giorno le donne vittime di reati di genere in Italia, e nel 62% dei casi si tratta di maltrattamenti in famiglia.</a:t>
            </a:r>
            <a:endParaRPr lang="it-IT" sz="2400" b="1" dirty="0">
              <a:solidFill>
                <a:schemeClr val="bg1"/>
              </a:solidFill>
              <a:latin typeface="Bell MT" pitchFamily="18" charset="0"/>
              <a:cs typeface="MV Boli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 descr="OOO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462"/>
            <a:ext cx="9144000" cy="69294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143172" y="0"/>
            <a:ext cx="8229600" cy="1143000"/>
          </a:xfrm>
        </p:spPr>
        <p:txBody>
          <a:bodyPr/>
          <a:lstStyle/>
          <a:p>
            <a:r>
              <a:rPr lang="it-IT" dirty="0" smtClean="0">
                <a:solidFill>
                  <a:srgbClr val="C00000"/>
                </a:solidFill>
                <a:latin typeface="Bahnschrift SemiBold Condensed" pitchFamily="34" charset="0"/>
              </a:rPr>
              <a:t>VIOLENZA FISICA</a:t>
            </a:r>
            <a:endParaRPr lang="it-IT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42984"/>
            <a:ext cx="4143372" cy="528641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Comprende l’uso di qualsiasi azione finalizzata a far male 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o a spaventare</a:t>
            </a: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. Le aggressioni possono essere evidenti (calci, pugni, spinte), ma a volte sono più 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sottili. Si </a:t>
            </a: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va perciò dall’aggressione fisica grave, che comporta ferite e richiede cure mediche d’emergenza, ad ogni contatto fisico che miri a spaventare e controllare la persona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.</a:t>
            </a:r>
          </a:p>
          <a:p>
            <a:pPr algn="ctr">
              <a:buNone/>
            </a:pP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Tante sono le vittime al giorno; ne porta un esempio </a:t>
            </a:r>
            <a:r>
              <a:rPr lang="it-IT" b="1" dirty="0" err="1" smtClean="0">
                <a:solidFill>
                  <a:schemeClr val="bg1"/>
                </a:solidFill>
                <a:latin typeface="Bell MT" pitchFamily="18" charset="0"/>
              </a:rPr>
              <a:t>Agitu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 </a:t>
            </a:r>
            <a:r>
              <a:rPr lang="it-IT" b="1" dirty="0" err="1" smtClean="0">
                <a:solidFill>
                  <a:schemeClr val="bg1"/>
                </a:solidFill>
                <a:latin typeface="Bell MT" pitchFamily="18" charset="0"/>
              </a:rPr>
              <a:t>Gudeta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 una pastora ritrovata morta nel suo appartamento con gravi lesioni le quali fanno pensare ad un pesante maltrattamento</a:t>
            </a:r>
            <a:r>
              <a:rPr lang="it-IT" dirty="0" smtClean="0">
                <a:solidFill>
                  <a:schemeClr val="bg1"/>
                </a:solidFill>
                <a:latin typeface="Bell MT" pitchFamily="18" charset="0"/>
              </a:rPr>
              <a:t>.</a:t>
            </a:r>
            <a:endParaRPr lang="it-IT" dirty="0">
              <a:solidFill>
                <a:schemeClr val="bg1"/>
              </a:solidFill>
              <a:latin typeface="Bell MT" pitchFamily="18" charset="0"/>
            </a:endParaRPr>
          </a:p>
        </p:txBody>
      </p:sp>
      <p:pic>
        <p:nvPicPr>
          <p:cNvPr id="5" name="Immagine 4" descr="STOP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1785926"/>
            <a:ext cx="4357718" cy="319087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643998" cy="1143000"/>
          </a:xfrm>
        </p:spPr>
        <p:txBody>
          <a:bodyPr/>
          <a:lstStyle/>
          <a:p>
            <a:r>
              <a:rPr lang="it-IT" dirty="0" smtClean="0">
                <a:solidFill>
                  <a:srgbClr val="C00000"/>
                </a:solidFill>
                <a:latin typeface="Bahnschrift SemiBold Condensed" pitchFamily="34" charset="0"/>
              </a:rPr>
              <a:t>VIOLENZA PSICOLOGICA </a:t>
            </a:r>
            <a:endParaRPr lang="it-IT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00108"/>
            <a:ext cx="3643338" cy="528638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it-IT" sz="7200" b="1" dirty="0" smtClean="0">
                <a:solidFill>
                  <a:schemeClr val="bg1"/>
                </a:solidFill>
                <a:latin typeface="Bell MT" pitchFamily="18" charset="0"/>
              </a:rPr>
              <a:t>Questo tipo di violenza può manifestarsi da sola , ma è sempre presente anche in tutte le altre forme di violenza. E’ la prima a manifestarsi ed è quella che permette lo svilupparsi delle altre forme. E’ meno visibile </a:t>
            </a:r>
            <a:r>
              <a:rPr lang="it-IT" sz="7200" b="1" dirty="0" err="1" smtClean="0">
                <a:solidFill>
                  <a:schemeClr val="bg1"/>
                </a:solidFill>
                <a:latin typeface="Bell MT" pitchFamily="18" charset="0"/>
              </a:rPr>
              <a:t>perchè</a:t>
            </a:r>
            <a:r>
              <a:rPr lang="it-IT" sz="7200" b="1" dirty="0" smtClean="0">
                <a:solidFill>
                  <a:schemeClr val="bg1"/>
                </a:solidFill>
                <a:latin typeface="Bell MT" pitchFamily="18" charset="0"/>
              </a:rPr>
              <a:t> non lascia segni sulla pelle, non solo per gli estranei , ma anche per chi la subisce, </a:t>
            </a:r>
            <a:r>
              <a:rPr lang="it-IT" sz="7200" b="1" dirty="0" err="1" smtClean="0">
                <a:solidFill>
                  <a:schemeClr val="bg1"/>
                </a:solidFill>
                <a:latin typeface="Bell MT" pitchFamily="18" charset="0"/>
              </a:rPr>
              <a:t>perchè</a:t>
            </a:r>
            <a:r>
              <a:rPr lang="it-IT" sz="7200" b="1" dirty="0" smtClean="0">
                <a:solidFill>
                  <a:schemeClr val="bg1"/>
                </a:solidFill>
                <a:latin typeface="Bell MT" pitchFamily="18" charset="0"/>
              </a:rPr>
              <a:t> spesso finisce con il percepirsi con gli occhi di chi perpetra la violenza. Comprende abusi psicologici come intimidazioni, umiliazioni pubbliche o private, continue svalutazioni, ricatti, controllo delle scelte personali e delle relazioni sociali fino ad indurre la persona ad allontanarsi da amici e parenti, sino al completo isolamento.</a:t>
            </a:r>
          </a:p>
          <a:p>
            <a:pPr>
              <a:buNone/>
            </a:pPr>
            <a:r>
              <a:rPr lang="it-IT" sz="4400" dirty="0" smtClean="0"/>
              <a:t/>
            </a:r>
            <a:br>
              <a:rPr lang="it-IT" sz="4400" dirty="0" smtClean="0"/>
            </a:br>
            <a:endParaRPr lang="it-IT" dirty="0"/>
          </a:p>
        </p:txBody>
      </p:sp>
      <p:pic>
        <p:nvPicPr>
          <p:cNvPr id="4" name="Immagine 3" descr="PS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1357298"/>
            <a:ext cx="4833918" cy="483234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C00000"/>
                </a:solidFill>
                <a:latin typeface="Bahnschrift SemiBold Condensed" pitchFamily="34" charset="0"/>
              </a:rPr>
              <a:t>VIOLENZA SESSUALE</a:t>
            </a:r>
            <a:endParaRPr lang="it-IT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72066" y="1714488"/>
            <a:ext cx="3471858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Si manifesta attraverso la costrizione con atti o minacce a compiere o a subire atti sessuali contro la propria volontà.</a:t>
            </a:r>
          </a:p>
          <a:p>
            <a:pPr algn="ctr">
              <a:buNone/>
            </a:pP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Per atto sessuale si intende qualsiasi contatto tra due corpi che abbia lo scopo del soddisfacimento dell'aggressore.</a:t>
            </a:r>
            <a:endParaRPr lang="it-IT" b="1" dirty="0">
              <a:solidFill>
                <a:schemeClr val="bg1"/>
              </a:solidFill>
              <a:latin typeface="Bell MT" pitchFamily="18" charset="0"/>
            </a:endParaRPr>
          </a:p>
        </p:txBody>
      </p:sp>
      <p:pic>
        <p:nvPicPr>
          <p:cNvPr id="4" name="Immagine 3" descr="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714488"/>
            <a:ext cx="4071934" cy="35004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  <a:latin typeface="Bahnschrift SemiBold Condensed" pitchFamily="34" charset="0"/>
              </a:rPr>
              <a:t>VIOLENZA ECONOMICA</a:t>
            </a:r>
            <a:endParaRPr lang="it-IT" b="1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571612"/>
            <a:ext cx="3571900" cy="4525963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E’ difficile da rilevare e ne sono poco consapevoli anche le vittime. Comprende forme di controllo economico come il sottrarre o impedire l’accesso al denaro o ad altre risorse  basilari, sabotare il lavoro della donna, impedire opportunità educative o abitative. 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Una delle iniziative spinte a risolvere questo tipo di violazione che ancora oggi è presente in tanti paesi del mondo è la </a:t>
            </a:r>
            <a:r>
              <a:rPr lang="it-IT" b="1" dirty="0" err="1" smtClean="0">
                <a:solidFill>
                  <a:schemeClr val="bg1"/>
                </a:solidFill>
                <a:latin typeface="Bell MT" pitchFamily="18" charset="0"/>
              </a:rPr>
              <a:t>F.E.A</a:t>
            </a: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 </a:t>
            </a:r>
            <a:r>
              <a:rPr lang="it-IT" b="1" dirty="0" err="1" smtClean="0">
                <a:solidFill>
                  <a:schemeClr val="bg1"/>
                </a:solidFill>
                <a:latin typeface="Bell MT" pitchFamily="18" charset="0"/>
              </a:rPr>
              <a:t>Bank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, una banca femminile fondata in Svizzera, per abbattere l’ handicap per cui la finanza rimane un “bastone maschile”.</a:t>
            </a:r>
            <a:endParaRPr lang="it-IT" b="1" dirty="0">
              <a:solidFill>
                <a:schemeClr val="bg1"/>
              </a:solidFill>
              <a:latin typeface="Bell MT" pitchFamily="18" charset="0"/>
            </a:endParaRPr>
          </a:p>
        </p:txBody>
      </p:sp>
      <p:pic>
        <p:nvPicPr>
          <p:cNvPr id="4" name="Immagine 3" descr="SOL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1428736"/>
            <a:ext cx="4643470" cy="478629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C00000"/>
                </a:solidFill>
                <a:latin typeface="Bahnschrift SemiBold Condensed" pitchFamily="34" charset="0"/>
              </a:rPr>
              <a:t>VIOLENZA VERBALE</a:t>
            </a:r>
            <a:endParaRPr lang="it-IT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57752" y="1643050"/>
            <a:ext cx="4043362" cy="4525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Le cicatrici inferte dalla violenza verbale possono essere profonde e durature, più di quelle di calci o pugni, ma spesso non sono così visibili La violenza verbale è una forma di abuso che può avere effetti devastanti sulle persone che ne sono vittime.</a:t>
            </a:r>
          </a:p>
          <a:p>
            <a:pPr algn="ctr">
              <a:buNone/>
            </a:pPr>
            <a:endParaRPr lang="it-IT" b="1" dirty="0">
              <a:solidFill>
                <a:schemeClr val="bg1"/>
              </a:solidFill>
              <a:latin typeface="Bell MT" pitchFamily="18" charset="0"/>
            </a:endParaRPr>
          </a:p>
        </p:txBody>
      </p:sp>
      <p:pic>
        <p:nvPicPr>
          <p:cNvPr id="4" name="Immagine 3" descr="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70" y="1785926"/>
            <a:ext cx="5000660" cy="407196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929750" cy="1143000"/>
          </a:xfrm>
        </p:spPr>
        <p:txBody>
          <a:bodyPr>
            <a:normAutofit/>
          </a:bodyPr>
          <a:lstStyle/>
          <a:p>
            <a:r>
              <a:rPr lang="it-IT" sz="5400" dirty="0" smtClean="0">
                <a:solidFill>
                  <a:srgbClr val="C00000"/>
                </a:solidFill>
                <a:latin typeface="Bahnschrift SemiBold Condensed" pitchFamily="34" charset="0"/>
              </a:rPr>
              <a:t>STALKING</a:t>
            </a:r>
            <a:endParaRPr lang="it-IT" sz="5400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1357298"/>
            <a:ext cx="3257544" cy="5214974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Lo </a:t>
            </a:r>
            <a:r>
              <a:rPr lang="it-IT" b="1" dirty="0" err="1">
                <a:solidFill>
                  <a:schemeClr val="bg1"/>
                </a:solidFill>
                <a:latin typeface="Bell MT" pitchFamily="18" charset="0"/>
              </a:rPr>
              <a:t>stalking</a:t>
            </a: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, meglio definito in atti persecutori, è una serie di comportamenti volti a controllare e limitare la libertà della persona messi in atto dal partner o ex partner e assumono vere e proprie forme di persecuzione di cui sono vittime principalmente le donne</a:t>
            </a: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.</a:t>
            </a: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 </a:t>
            </a:r>
            <a:endParaRPr lang="it-IT" b="1" dirty="0" smtClean="0">
              <a:solidFill>
                <a:schemeClr val="bg1"/>
              </a:solidFill>
              <a:latin typeface="Bell MT" pitchFamily="18" charset="0"/>
            </a:endParaRPr>
          </a:p>
          <a:p>
            <a:pPr algn="ctr">
              <a:buNone/>
            </a:pPr>
            <a:r>
              <a:rPr lang="it-IT" b="1" dirty="0" smtClean="0">
                <a:solidFill>
                  <a:schemeClr val="bg1"/>
                </a:solidFill>
                <a:latin typeface="Bell MT" pitchFamily="18" charset="0"/>
              </a:rPr>
              <a:t>Tali </a:t>
            </a:r>
            <a:r>
              <a:rPr lang="it-IT" b="1" dirty="0">
                <a:solidFill>
                  <a:schemeClr val="bg1"/>
                </a:solidFill>
                <a:latin typeface="Bell MT" pitchFamily="18" charset="0"/>
              </a:rPr>
              <a:t>comportamenti possono diventare ossessivi o persecutori se continuati nel tempo incutendo nella vittima terrore e paura.</a:t>
            </a:r>
          </a:p>
        </p:txBody>
      </p:sp>
      <p:pic>
        <p:nvPicPr>
          <p:cNvPr id="4" name="Immagine 3" descr="unna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4" y="1500174"/>
            <a:ext cx="5214942" cy="414340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C00000"/>
                </a:solidFill>
                <a:latin typeface="Bahnschrift SemiBold Condensed" pitchFamily="34" charset="0"/>
              </a:rPr>
              <a:t>PERCHE’ LE DONNE VITTIME </a:t>
            </a:r>
            <a:r>
              <a:rPr lang="it-IT" b="1" dirty="0" err="1" smtClean="0">
                <a:solidFill>
                  <a:srgbClr val="C00000"/>
                </a:solidFill>
                <a:latin typeface="Bahnschrift SemiBold Condensed" pitchFamily="34" charset="0"/>
              </a:rPr>
              <a:t>DI</a:t>
            </a:r>
            <a:r>
              <a:rPr lang="it-IT" b="1" dirty="0" smtClean="0">
                <a:solidFill>
                  <a:srgbClr val="C00000"/>
                </a:solidFill>
                <a:latin typeface="Bahnschrift SemiBold Condensed" pitchFamily="34" charset="0"/>
              </a:rPr>
              <a:t> VIOLENZA NON DENUNCIANO?</a:t>
            </a:r>
            <a:endParaRPr lang="it-IT" dirty="0">
              <a:solidFill>
                <a:srgbClr val="C00000"/>
              </a:solidFill>
              <a:latin typeface="Bahnschrift SemiBold Condense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1643050"/>
            <a:ext cx="7715304" cy="37862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1400" dirty="0" smtClean="0">
                <a:solidFill>
                  <a:schemeClr val="bg1"/>
                </a:solidFill>
                <a:latin typeface="Bell MT" pitchFamily="18" charset="0"/>
              </a:rPr>
              <a:t>• </a:t>
            </a:r>
            <a:r>
              <a:rPr lang="it-IT" sz="1400" dirty="0" smtClean="0">
                <a:solidFill>
                  <a:srgbClr val="C00000"/>
                </a:solidFill>
                <a:latin typeface="Bahnschrift SemiBold Condensed" pitchFamily="34" charset="0"/>
              </a:rPr>
              <a:t>PAURA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: </a:t>
            </a:r>
          </a:p>
          <a:p>
            <a:pPr>
              <a:buNone/>
            </a:pP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quando la donna decide di lasciare il partner violento la situazione </a:t>
            </a:r>
            <a:r>
              <a:rPr lang="it-IT" sz="1400" b="1" dirty="0" err="1" smtClean="0">
                <a:solidFill>
                  <a:schemeClr val="bg1"/>
                </a:solidFill>
                <a:latin typeface="Bell MT" pitchFamily="18" charset="0"/>
              </a:rPr>
              <a:t>tendea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 diventare pericolosa per la sua incolumità e per quella dei suoi figli</a:t>
            </a:r>
          </a:p>
          <a:p>
            <a:pPr>
              <a:buNone/>
            </a:pPr>
            <a:endParaRPr lang="it-IT" sz="1400" b="1" dirty="0" smtClean="0">
              <a:solidFill>
                <a:schemeClr val="bg1"/>
              </a:solidFill>
              <a:latin typeface="Bell MT" pitchFamily="18" charset="0"/>
            </a:endParaRPr>
          </a:p>
          <a:p>
            <a:pPr>
              <a:buNone/>
            </a:pPr>
            <a:r>
              <a:rPr lang="it-IT" sz="1400" dirty="0" smtClean="0">
                <a:solidFill>
                  <a:schemeClr val="bg1"/>
                </a:solidFill>
                <a:latin typeface="Bell MT" pitchFamily="18" charset="0"/>
              </a:rPr>
              <a:t>• </a:t>
            </a:r>
            <a:r>
              <a:rPr lang="it-IT" sz="1400" dirty="0" smtClean="0">
                <a:solidFill>
                  <a:srgbClr val="C00000"/>
                </a:solidFill>
                <a:latin typeface="Bahnschrift SemiBold Condensed" pitchFamily="34" charset="0"/>
              </a:rPr>
              <a:t>MANCANZA </a:t>
            </a:r>
            <a:r>
              <a:rPr lang="it-IT" sz="1400" dirty="0" err="1" smtClean="0">
                <a:solidFill>
                  <a:srgbClr val="C00000"/>
                </a:solidFill>
                <a:latin typeface="Bahnschrift SemiBold Condensed" pitchFamily="34" charset="0"/>
              </a:rPr>
              <a:t>DI</a:t>
            </a:r>
            <a:r>
              <a:rPr lang="it-IT" sz="1400" dirty="0" smtClean="0">
                <a:solidFill>
                  <a:srgbClr val="C00000"/>
                </a:solidFill>
                <a:latin typeface="Bahnschrift SemiBold Condensed" pitchFamily="34" charset="0"/>
              </a:rPr>
              <a:t> SOSTEGNO ESTERNO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:</a:t>
            </a:r>
          </a:p>
          <a:p>
            <a:pPr>
              <a:buNone/>
            </a:pP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 sia familiare sia istituzionale</a:t>
            </a:r>
          </a:p>
          <a:p>
            <a:pPr>
              <a:buNone/>
            </a:pPr>
            <a:endParaRPr lang="it-IT" sz="1400" b="1" dirty="0" smtClean="0">
              <a:solidFill>
                <a:schemeClr val="bg1"/>
              </a:solidFill>
              <a:latin typeface="Bell MT" pitchFamily="18" charset="0"/>
            </a:endParaRPr>
          </a:p>
          <a:p>
            <a:pPr>
              <a:buNone/>
            </a:pPr>
            <a:r>
              <a:rPr lang="it-IT" sz="1400" dirty="0" smtClean="0">
                <a:solidFill>
                  <a:schemeClr val="bg1"/>
                </a:solidFill>
                <a:latin typeface="Bell MT" pitchFamily="18" charset="0"/>
              </a:rPr>
              <a:t>• </a:t>
            </a:r>
            <a:r>
              <a:rPr lang="it-IT" sz="1400" dirty="0" smtClean="0">
                <a:solidFill>
                  <a:srgbClr val="C00000"/>
                </a:solidFill>
                <a:latin typeface="Bahnschrift SemiBold Condensed" pitchFamily="34" charset="0"/>
              </a:rPr>
              <a:t>AUTOBIASIMO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: </a:t>
            </a:r>
          </a:p>
          <a:p>
            <a:pPr>
              <a:buNone/>
            </a:pP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la donna tende a ritenere se stessa colpevole delle violenze subite</a:t>
            </a:r>
          </a:p>
          <a:p>
            <a:pPr>
              <a:buNone/>
            </a:pPr>
            <a:endParaRPr lang="it-IT" sz="1400" b="1" dirty="0" smtClean="0">
              <a:solidFill>
                <a:schemeClr val="bg1"/>
              </a:solidFill>
              <a:latin typeface="Bell MT" pitchFamily="18" charset="0"/>
            </a:endParaRPr>
          </a:p>
          <a:p>
            <a:pPr>
              <a:buNone/>
            </a:pPr>
            <a:r>
              <a:rPr lang="it-IT" sz="1400" dirty="0" smtClean="0">
                <a:solidFill>
                  <a:schemeClr val="bg1"/>
                </a:solidFill>
                <a:latin typeface="Bell MT" pitchFamily="18" charset="0"/>
              </a:rPr>
              <a:t>• </a:t>
            </a:r>
            <a:r>
              <a:rPr lang="it-IT" sz="1400" dirty="0" smtClean="0">
                <a:solidFill>
                  <a:srgbClr val="C00000"/>
                </a:solidFill>
                <a:latin typeface="Bahnschrift SemiBold Condensed" pitchFamily="34" charset="0"/>
              </a:rPr>
              <a:t>TENTATIVO </a:t>
            </a:r>
            <a:r>
              <a:rPr lang="it-IT" sz="1400" dirty="0" err="1" smtClean="0">
                <a:solidFill>
                  <a:srgbClr val="C00000"/>
                </a:solidFill>
                <a:latin typeface="Bahnschrift SemiBold Condensed" pitchFamily="34" charset="0"/>
              </a:rPr>
              <a:t>DI</a:t>
            </a:r>
            <a:r>
              <a:rPr lang="it-IT" sz="1400" dirty="0" smtClean="0">
                <a:solidFill>
                  <a:srgbClr val="C00000"/>
                </a:solidFill>
                <a:latin typeface="Bahnschrift SemiBold Condensed" pitchFamily="34" charset="0"/>
              </a:rPr>
              <a:t> SALVARE IL MATRIMONIO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: </a:t>
            </a:r>
          </a:p>
          <a:p>
            <a:pPr>
              <a:buNone/>
            </a:pP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la donna tenta di salvare la famiglia e continua la relazione nella </a:t>
            </a:r>
            <a:r>
              <a:rPr lang="it-IT" sz="1400" b="1" dirty="0" err="1" smtClean="0">
                <a:solidFill>
                  <a:schemeClr val="bg1"/>
                </a:solidFill>
                <a:latin typeface="Bell MT" pitchFamily="18" charset="0"/>
              </a:rPr>
              <a:t>speranzadi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 riuscire a cambiare il coniuge violento</a:t>
            </a:r>
          </a:p>
          <a:p>
            <a:pPr>
              <a:buNone/>
            </a:pPr>
            <a:endParaRPr lang="it-IT" sz="1400" b="1" dirty="0" smtClean="0">
              <a:solidFill>
                <a:schemeClr val="bg1"/>
              </a:solidFill>
              <a:latin typeface="Bell MT" pitchFamily="18" charset="0"/>
            </a:endParaRPr>
          </a:p>
          <a:p>
            <a:pPr>
              <a:buNone/>
            </a:pPr>
            <a:r>
              <a:rPr lang="it-IT" sz="1400" dirty="0" smtClean="0">
                <a:solidFill>
                  <a:schemeClr val="bg1"/>
                </a:solidFill>
                <a:latin typeface="Bell MT" pitchFamily="18" charset="0"/>
              </a:rPr>
              <a:t>• </a:t>
            </a:r>
            <a:r>
              <a:rPr lang="it-IT" sz="1400" dirty="0" smtClean="0">
                <a:solidFill>
                  <a:srgbClr val="C00000"/>
                </a:solidFill>
                <a:latin typeface="Bahnschrift SemiBold Condensed" pitchFamily="34" charset="0"/>
              </a:rPr>
              <a:t>MOTIVI ECONOMICI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: </a:t>
            </a:r>
          </a:p>
          <a:p>
            <a:pPr>
              <a:buNone/>
            </a:pP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la donna si risolve a fuoriuscire dalla situazione di maltrattamento, </a:t>
            </a:r>
            <a:r>
              <a:rPr lang="it-IT" sz="1400" b="1" dirty="0" err="1" smtClean="0">
                <a:solidFill>
                  <a:schemeClr val="bg1"/>
                </a:solidFill>
                <a:latin typeface="Bell MT" pitchFamily="18" charset="0"/>
              </a:rPr>
              <a:t>inquanto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 la mancanza di un reddito sicuro potrebbe essere per lei un </a:t>
            </a:r>
            <a:r>
              <a:rPr lang="it-IT" sz="1400" b="1" dirty="0" err="1" smtClean="0">
                <a:solidFill>
                  <a:schemeClr val="bg1"/>
                </a:solidFill>
                <a:latin typeface="Bell MT" pitchFamily="18" charset="0"/>
              </a:rPr>
              <a:t>gravedeterrente</a:t>
            </a:r>
            <a:r>
              <a:rPr lang="it-IT" sz="1400" b="1" dirty="0" smtClean="0">
                <a:solidFill>
                  <a:schemeClr val="bg1"/>
                </a:solidFill>
                <a:latin typeface="Bell MT" pitchFamily="18" charset="0"/>
              </a:rPr>
              <a:t> al progetto di ricostruirsi un'esistenza in autonomia</a:t>
            </a:r>
            <a:endParaRPr lang="it-IT" sz="1400" b="1" dirty="0">
              <a:solidFill>
                <a:schemeClr val="bg1"/>
              </a:solidFill>
              <a:latin typeface="Bell MT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 rot="564746">
            <a:off x="7541719" y="1799740"/>
            <a:ext cx="42862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9900" b="1" dirty="0">
                <a:solidFill>
                  <a:srgbClr val="C00000"/>
                </a:solidFill>
                <a:latin typeface="Cooper Black" pitchFamily="18" charset="0"/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9000" r="-4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85852" y="2285992"/>
            <a:ext cx="5957902" cy="1441451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Bahnschrift SemiBold Condensed" pitchFamily="34" charset="0"/>
              </a:rPr>
              <a:t>“OGNI VOLTA CHE UNA DONNA LOTTA PER SE STESSA, LOTTA PER TUTTE LE DONNE”</a:t>
            </a:r>
            <a:endParaRPr lang="it-IT" b="1" dirty="0">
              <a:latin typeface="Bahnschrift SemiBold Condensed" pitchFamily="34" charset="0"/>
            </a:endParaRPr>
          </a:p>
        </p:txBody>
      </p:sp>
      <p:sp>
        <p:nvSpPr>
          <p:cNvPr id="1026" name="AutoShape 2" descr="Violenza sulle donne: tema argomentativo svolto - Studentvil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8" name="AutoShape 4" descr="Violenza sulle donne: tema argomentativo svolto - Studentvil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194428" y="5380672"/>
            <a:ext cx="1949572" cy="14773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Bold Condensed" pitchFamily="34" charset="0"/>
              </a:rPr>
              <a:t>REALIZZATO DA: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Bold Condensed" pitchFamily="34" charset="0"/>
              </a:rPr>
              <a:t>DAVIDE LUCARELLI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Bold Condensed" pitchFamily="34" charset="0"/>
              </a:rPr>
              <a:t>VANESSA SARA CIACCIA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Bold Condensed" pitchFamily="34" charset="0"/>
              </a:rPr>
              <a:t>ANGELICA GASPARRE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Bold Condensed" pitchFamily="34" charset="0"/>
              </a:rPr>
              <a:t>FRANCESCO LOVERO </a:t>
            </a:r>
            <a:endParaRPr lang="it-IT" dirty="0">
              <a:solidFill>
                <a:schemeClr val="bg1"/>
              </a:solidFill>
              <a:latin typeface="Bahnschrift SemiBold Condensed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455</Words>
  <Application>Microsoft Office PowerPoint</Application>
  <PresentationFormat>Presentazione su schermo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LA VIOLENZA DI GENERE </vt:lpstr>
      <vt:lpstr>Diapositiva 2</vt:lpstr>
      <vt:lpstr>VIOLENZA  SULLE DONNE</vt:lpstr>
      <vt:lpstr>Diapositiva 4</vt:lpstr>
      <vt:lpstr>VIOLENZA FISICA</vt:lpstr>
      <vt:lpstr>VIOLENZA PSICOLOGICA </vt:lpstr>
      <vt:lpstr>VIOLENZA SESSUALE</vt:lpstr>
      <vt:lpstr>VIOLENZA ECONOMICA</vt:lpstr>
      <vt:lpstr>VIOLENZA VERBALE</vt:lpstr>
      <vt:lpstr>STALKING</vt:lpstr>
      <vt:lpstr>PERCHE’ LE DONNE VITTIME DI VIOLENZA NON DENUNCIANO?</vt:lpstr>
      <vt:lpstr>“OGNI VOLTA CHE UNA DONNA LOTTA PER SE STESSA, LOTTA PER TUTTE LE DONNE”</vt:lpstr>
      <vt:lpstr>Diapositiva 13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VIOLENZA SULLE DONNE</dc:title>
  <dc:creator>tarek07 ckg</dc:creator>
  <cp:lastModifiedBy>tarek07 ckg</cp:lastModifiedBy>
  <cp:revision>19</cp:revision>
  <dcterms:created xsi:type="dcterms:W3CDTF">2021-11-24T14:57:27Z</dcterms:created>
  <dcterms:modified xsi:type="dcterms:W3CDTF">2021-11-24T18:06:02Z</dcterms:modified>
</cp:coreProperties>
</file>